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6.xml" ContentType="application/vnd.openxmlformats-officedocument.presentationml.slideLayout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7.xml" ContentType="application/vnd.openxmlformats-officedocument.presentationml.slideLayout+xml"/>
  <Override PartName="/ppt/presProps.xml" ContentType="application/vnd.openxmlformats-officedocument.presentationml.presProps+xml"/>
  <Default Extension="jpeg" ContentType="image/jpeg"/>
  <Override PartName="/ppt/slideLayouts/slideLayout3.xml" ContentType="application/vnd.openxmlformats-officedocument.presentationml.slideLayout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Default Extension="png" ContentType="image/png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Default Extension="xml" ContentType="application/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Masters/slideMaster1.xml" ContentType="application/vnd.openxmlformats-officedocument.presentationml.slideMaster+xml"/>
  <Override PartName="/ppt/viewProps.xml" ContentType="application/vnd.openxmlformats-officedocument.presentationml.viewProps+xml"/>
  <Override PartName="/docProps/core.xml" ContentType="application/vnd.openxmlformats-package.core-properties+xml"/>
  <Default Extension="bin" ContentType="application/vnd.openxmlformats-officedocument.presentationml.printerSettings"/>
  <Default Extension="rels" ContentType="application/vnd.openxmlformats-package.relationships+xml"/>
  <Override PartName="/ppt/slides/slide9.xml" ContentType="application/vnd.openxmlformats-officedocument.presentationml.slide+xml"/>
  <Override PartName="/ppt/slides/slide6.xml" ContentType="application/vnd.openxmlformats-officedocument.presentationml.slide+xml"/>
  <Default Extension="pdf" ContentType="application/pdf"/>
</Types>
</file>

<file path=_rels/.rels><?xml version="1.0" encoding="UTF-8" standalone="yes"?>
<Relationships xmlns="http://schemas.openxmlformats.org/package/2006/relationships"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7" r:id="rId3"/>
    <p:sldId id="266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81C48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145" d="100"/>
          <a:sy n="145" d="100"/>
        </p:scale>
        <p:origin x="-120" y="-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4" Type="http://schemas.openxmlformats.org/officeDocument/2006/relationships/printerSettings" Target="printerSettings/printerSettings1.bin"/><Relationship Id="rId4" Type="http://schemas.openxmlformats.org/officeDocument/2006/relationships/slide" Target="slides/slide3.xml"/><Relationship Id="rId7" Type="http://schemas.openxmlformats.org/officeDocument/2006/relationships/slide" Target="slides/slide6.xml"/><Relationship Id="rId11" Type="http://schemas.openxmlformats.org/officeDocument/2006/relationships/slide" Target="slides/slide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6" Type="http://schemas.openxmlformats.org/officeDocument/2006/relationships/viewProps" Target="viewProps.xml"/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9" Type="http://schemas.openxmlformats.org/officeDocument/2006/relationships/slide" Target="slides/slide8.xml"/><Relationship Id="rId3" Type="http://schemas.openxmlformats.org/officeDocument/2006/relationships/slide" Target="slides/slide2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17CDE-E91F-D348-A70E-2B7B84391936}" type="datetimeFigureOut">
              <a:rPr lang="en-US" smtClean="0"/>
              <a:pPr/>
              <a:t>10/20/11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C939A-4F4D-2448-A36A-75AA145DADF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10/20/11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10/20/11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10/20/11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10/20/11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10/20/11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10/20/11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10/20/11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10/20/11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10/20/11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10/20/11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10/20/11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</a:t>
            </a:r>
            <a:r>
              <a:rPr lang="nb-NO" dirty="0" err="1" smtClean="0"/>
              <a:t>styles</a:t>
            </a:r>
            <a:endParaRPr lang="nb-NO" dirty="0" smtClean="0"/>
          </a:p>
          <a:p>
            <a:pPr lvl="1"/>
            <a:r>
              <a:rPr lang="nb-NO" dirty="0" err="1" smtClean="0"/>
              <a:t>Second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err="1" smtClean="0"/>
              <a:t>Third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err="1" smtClean="0"/>
              <a:t>Fifth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AEA4C-2FC0-8F41-AA8D-DA93A16F9072}" type="datetimeFigureOut">
              <a:rPr lang="en-US" smtClean="0"/>
              <a:pPr/>
              <a:t>10/20/11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df"/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df"/><Relationship Id="rId3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df"/><Relationship Id="rId3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Lecture 3</a:t>
            </a:r>
            <a:br>
              <a:rPr lang="en-US" sz="3000" dirty="0" smtClean="0"/>
            </a:br>
            <a:r>
              <a:rPr lang="en-US" sz="3000" b="1" dirty="0" smtClean="0"/>
              <a:t>What's next</a:t>
            </a:r>
            <a:endParaRPr lang="en-US" sz="3000" b="1" dirty="0"/>
          </a:p>
        </p:txBody>
      </p:sp>
      <p:pic>
        <p:nvPicPr>
          <p:cNvPr id="4" name="Picture 9" descr="CEES-brukket-sor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714809"/>
            <a:ext cx="2040759" cy="1143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NSC_logo_original_RG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01" y="385114"/>
            <a:ext cx="5578598" cy="1187389"/>
          </a:xfrm>
          <a:prstGeom prst="rect">
            <a:avLst/>
          </a:prstGeom>
        </p:spPr>
      </p:pic>
      <p:pic>
        <p:nvPicPr>
          <p:cNvPr id="7" name="Picture 6" descr="uio-logo-web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5486400"/>
            <a:ext cx="1371600" cy="1371600"/>
          </a:xfrm>
          <a:prstGeom prst="rect">
            <a:avLst/>
          </a:prstGeom>
        </p:spPr>
      </p:pic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genomes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Amount of data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Compute power</a:t>
            </a:r>
          </a:p>
          <a:p>
            <a:r>
              <a:rPr lang="en-US" sz="2400" dirty="0" smtClean="0">
                <a:sym typeface="Wingdings"/>
              </a:rPr>
              <a:t>	</a:t>
            </a:r>
            <a:r>
              <a:rPr lang="en-US" sz="2400" dirty="0" err="1" smtClean="0">
                <a:sym typeface="Wingdings"/>
              </a:rPr>
              <a:t></a:t>
            </a:r>
            <a:r>
              <a:rPr lang="en-US" sz="2400" dirty="0" smtClean="0">
                <a:sym typeface="Wingdings"/>
              </a:rPr>
              <a:t> parallelization</a:t>
            </a:r>
            <a:endParaRPr lang="en-US" sz="24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298700"/>
            <a:ext cx="4610100" cy="307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genomes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repeat content – can be up to 60%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heterozygosity</a:t>
            </a:r>
          </a:p>
          <a:p>
            <a:pPr>
              <a:buFont typeface="Arial"/>
              <a:buChar char="•"/>
            </a:pPr>
            <a:endParaRPr lang="en-US" sz="2400" dirty="0" smtClean="0"/>
          </a:p>
          <a:p>
            <a:r>
              <a:rPr lang="en-US" dirty="0" smtClean="0"/>
              <a:t>Check </a:t>
            </a:r>
            <a:r>
              <a:rPr lang="en-US" dirty="0" err="1" smtClean="0"/>
              <a:t>Assemblathon</a:t>
            </a:r>
            <a:r>
              <a:rPr lang="en-US" smtClean="0"/>
              <a:t> 2!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136" y="3686499"/>
            <a:ext cx="2439664" cy="24396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43180" y="6495534"/>
            <a:ext cx="2700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</a:t>
            </a:r>
            <a:r>
              <a:rPr lang="en-US" dirty="0" err="1" smtClean="0"/>
              <a:t>www.zazzle.com</a:t>
            </a:r>
            <a:r>
              <a:rPr lang="en-US" dirty="0" smtClean="0"/>
              <a:t>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Assembly sausage tweet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8747" r="-8747"/>
              <a:stretch>
                <a:fillRect/>
              </a:stretch>
            </p:blipFill>
          </mc:Choice>
          <mc:Fallback>
            <p:blipFill>
              <a:blip r:embed="rId3"/>
              <a:srcRect l="-8747" r="-8747"/>
              <a:stretch>
                <a:fillRect/>
              </a:stretch>
            </p:blipFill>
          </mc:Fallback>
        </mc:AlternateContent>
        <p:spPr>
          <a:xfrm>
            <a:off x="0" y="930524"/>
            <a:ext cx="9144000" cy="5028848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401" y="2841660"/>
            <a:ext cx="5240774" cy="38516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									Ion Torrent</a:t>
            </a:r>
          </a:p>
          <a:p>
            <a:endParaRPr lang="en-US" dirty="0" smtClean="0"/>
          </a:p>
          <a:p>
            <a:r>
              <a:rPr lang="en-US" dirty="0" err="1" smtClean="0"/>
              <a:t>PacBio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175" y="1417638"/>
            <a:ext cx="2394684" cy="20450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programs</a:t>
            </a:r>
            <a:endParaRPr lang="en-US" dirty="0"/>
          </a:p>
        </p:txBody>
      </p:sp>
      <p:pic>
        <p:nvPicPr>
          <p:cNvPr id="6" name="Content Placeholder 5" descr="journal.pone.0017915.g001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1991" r="-2121"/>
              <a:stretch>
                <a:fillRect/>
              </a:stretch>
            </p:blipFill>
          </mc:Choice>
          <mc:Fallback>
            <p:blipFill>
              <a:blip r:embed="rId3"/>
              <a:srcRect l="-1991" r="-2121"/>
              <a:stretch>
                <a:fillRect/>
              </a:stretch>
            </p:blipFill>
          </mc:Fallback>
        </mc:AlternateContent>
        <p:spPr>
          <a:xfrm>
            <a:off x="958428" y="1600200"/>
            <a:ext cx="7236129" cy="4525963"/>
          </a:xfrm>
        </p:spPr>
      </p:pic>
      <p:sp>
        <p:nvSpPr>
          <p:cNvPr id="5" name="Oval 4"/>
          <p:cNvSpPr/>
          <p:nvPr/>
        </p:nvSpPr>
        <p:spPr>
          <a:xfrm>
            <a:off x="3859345" y="5643527"/>
            <a:ext cx="1124482" cy="446690"/>
          </a:xfrm>
          <a:prstGeom prst="ellipse">
            <a:avLst/>
          </a:prstGeom>
          <a:noFill/>
          <a:ln w="2857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87267" y="5643527"/>
            <a:ext cx="828317" cy="446690"/>
          </a:xfrm>
          <a:prstGeom prst="ellipse">
            <a:avLst/>
          </a:prstGeom>
          <a:noFill/>
          <a:ln w="2857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899247" y="5100820"/>
            <a:ext cx="828317" cy="26696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79145" y="3255644"/>
            <a:ext cx="828317" cy="27894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86578" y="6488668"/>
            <a:ext cx="3029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 err="1" smtClean="0"/>
              <a:t>Zhang</a:t>
            </a:r>
            <a:r>
              <a:rPr lang="nb-NO" dirty="0" smtClean="0"/>
              <a:t> et al. </a:t>
            </a:r>
            <a:r>
              <a:rPr lang="nb-NO" dirty="0" err="1" smtClean="0"/>
              <a:t>PLoSOne</a:t>
            </a:r>
            <a:r>
              <a:rPr lang="nb-NO" dirty="0" smtClean="0"/>
              <a:t> 2011</a:t>
            </a:r>
            <a:endParaRPr lang="nb-N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programs</a:t>
            </a:r>
            <a:endParaRPr lang="en-US" dirty="0"/>
          </a:p>
        </p:txBody>
      </p:sp>
      <p:pic>
        <p:nvPicPr>
          <p:cNvPr id="6" name="Content Placeholder 5" descr="journal.pone.0017915.g001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1991" r="-2121"/>
              <a:stretch>
                <a:fillRect/>
              </a:stretch>
            </p:blipFill>
          </mc:Choice>
          <mc:Fallback>
            <p:blipFill>
              <a:blip r:embed="rId3"/>
              <a:srcRect l="-1991" r="-2121"/>
              <a:stretch>
                <a:fillRect/>
              </a:stretch>
            </p:blipFill>
          </mc:Fallback>
        </mc:AlternateContent>
        <p:spPr>
          <a:xfrm>
            <a:off x="958428" y="1600200"/>
            <a:ext cx="7236129" cy="4525963"/>
          </a:xfrm>
        </p:spPr>
      </p:pic>
      <p:sp>
        <p:nvSpPr>
          <p:cNvPr id="5" name="Oval 4"/>
          <p:cNvSpPr/>
          <p:nvPr/>
        </p:nvSpPr>
        <p:spPr>
          <a:xfrm>
            <a:off x="3859345" y="5643527"/>
            <a:ext cx="1124482" cy="446690"/>
          </a:xfrm>
          <a:prstGeom prst="ellipse">
            <a:avLst/>
          </a:prstGeom>
          <a:noFill/>
          <a:ln w="2857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87267" y="5643527"/>
            <a:ext cx="828317" cy="446690"/>
          </a:xfrm>
          <a:prstGeom prst="ellipse">
            <a:avLst/>
          </a:prstGeom>
          <a:noFill/>
          <a:ln w="2857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899247" y="5100820"/>
            <a:ext cx="828317" cy="26696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86578" y="6488668"/>
            <a:ext cx="3029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 err="1" smtClean="0"/>
              <a:t>Zhang</a:t>
            </a:r>
            <a:r>
              <a:rPr lang="nb-NO" dirty="0" smtClean="0"/>
              <a:t> et al. </a:t>
            </a:r>
            <a:r>
              <a:rPr lang="nb-NO" dirty="0" err="1" smtClean="0"/>
              <a:t>PLoSOne</a:t>
            </a:r>
            <a:r>
              <a:rPr lang="nb-NO" dirty="0" smtClean="0"/>
              <a:t> 2011</a:t>
            </a:r>
            <a:endParaRPr lang="nb-NO" dirty="0"/>
          </a:p>
        </p:txBody>
      </p:sp>
      <p:sp>
        <p:nvSpPr>
          <p:cNvPr id="11" name="Oval 10"/>
          <p:cNvSpPr/>
          <p:nvPr/>
        </p:nvSpPr>
        <p:spPr>
          <a:xfrm>
            <a:off x="3979145" y="3255644"/>
            <a:ext cx="828317" cy="27894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2946447" y="3474681"/>
            <a:ext cx="75643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080745" y="4043362"/>
            <a:ext cx="75643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080745" y="3713162"/>
            <a:ext cx="75643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080745" y="3033712"/>
            <a:ext cx="75643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80745" y="2735262"/>
            <a:ext cx="75643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080745" y="2259012"/>
            <a:ext cx="75643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496097" y="2225674"/>
            <a:ext cx="75643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496097" y="4146550"/>
            <a:ext cx="75643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Assemblathon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competition</a:t>
            </a:r>
          </a:p>
          <a:p>
            <a:r>
              <a:rPr lang="en-US" dirty="0" smtClean="0"/>
              <a:t>Eukaryotes</a:t>
            </a:r>
          </a:p>
          <a:p>
            <a:r>
              <a:rPr lang="en-US" dirty="0" smtClean="0"/>
              <a:t>	first one: simulated data</a:t>
            </a:r>
          </a:p>
          <a:p>
            <a:r>
              <a:rPr lang="en-US" dirty="0" smtClean="0"/>
              <a:t>	current one: real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35737" y="6100777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assemblathon.org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35" y="4533733"/>
            <a:ext cx="8229600" cy="193637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990" y="2188770"/>
            <a:ext cx="6192009" cy="3608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3398" y="542821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www.theseed.org</a:t>
            </a:r>
            <a:r>
              <a:rPr lang="en-US" dirty="0" smtClean="0"/>
              <a:t>/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JCVI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875" y="1600200"/>
            <a:ext cx="6969376" cy="39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5307" y="5941497"/>
            <a:ext cx="639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http://</a:t>
            </a:r>
            <a:r>
              <a:rPr lang="en-US" dirty="0" err="1" smtClean="0"/>
              <a:t>www.jcvi.org/cms/research/projects/annotation</a:t>
            </a:r>
            <a:r>
              <a:rPr lang="en-US" dirty="0" smtClean="0"/>
              <a:t>-service/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RATT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99" y="1417637"/>
            <a:ext cx="6850531" cy="43524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51499" y="5941497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ratt.sourceforge.net</a:t>
            </a:r>
            <a:r>
              <a:rPr lang="en-US" dirty="0" smtClean="0"/>
              <a:t>/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8411</TotalTime>
  <Words>144</Words>
  <Application>Microsoft Macintosh PowerPoint</Application>
  <PresentationFormat>On-screen Show (4:3)</PresentationFormat>
  <Paragraphs>36</Paragraphs>
  <Slides>11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Lecture 3 What's next</vt:lpstr>
      <vt:lpstr>Slide 2</vt:lpstr>
      <vt:lpstr>New data types</vt:lpstr>
      <vt:lpstr>Assembly programs</vt:lpstr>
      <vt:lpstr>Assembly programs</vt:lpstr>
      <vt:lpstr>Assemblathon</vt:lpstr>
      <vt:lpstr>Annotation</vt:lpstr>
      <vt:lpstr>Annotation</vt:lpstr>
      <vt:lpstr>Annotation</vt:lpstr>
      <vt:lpstr>Large genomes</vt:lpstr>
      <vt:lpstr>Large genomes</vt:lpstr>
    </vt:vector>
  </TitlesOfParts>
  <Company>UiO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sequence a large eukaryotic genome and how we sequenced the cod genome</dc:title>
  <dc:creator>Lex Nederbragt</dc:creator>
  <cp:lastModifiedBy>Lex Nederbragt</cp:lastModifiedBy>
  <cp:revision>79</cp:revision>
  <dcterms:created xsi:type="dcterms:W3CDTF">2011-10-20T07:42:20Z</dcterms:created>
  <dcterms:modified xsi:type="dcterms:W3CDTF">2011-10-20T10:36:22Z</dcterms:modified>
</cp:coreProperties>
</file>